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48" r:id="rId3"/>
    <p:sldId id="410" r:id="rId4"/>
    <p:sldId id="367" r:id="rId5"/>
    <p:sldId id="421" r:id="rId6"/>
    <p:sldId id="494" r:id="rId7"/>
    <p:sldId id="477" r:id="rId8"/>
    <p:sldId id="482" r:id="rId9"/>
    <p:sldId id="478" r:id="rId10"/>
    <p:sldId id="486" r:id="rId11"/>
    <p:sldId id="495" r:id="rId12"/>
    <p:sldId id="496" r:id="rId13"/>
    <p:sldId id="497" r:id="rId14"/>
    <p:sldId id="468" r:id="rId15"/>
    <p:sldId id="469" r:id="rId16"/>
    <p:sldId id="470" r:id="rId17"/>
    <p:sldId id="474" r:id="rId18"/>
    <p:sldId id="403" r:id="rId19"/>
    <p:sldId id="490" r:id="rId20"/>
    <p:sldId id="491" r:id="rId21"/>
    <p:sldId id="492" r:id="rId22"/>
    <p:sldId id="371" r:id="rId23"/>
    <p:sldId id="372" r:id="rId24"/>
  </p:sldIdLst>
  <p:sldSz cx="9906000" cy="6858000" type="A4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rgbClr val="FF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3300"/>
    <a:srgbClr val="000066"/>
    <a:srgbClr val="45514C"/>
    <a:srgbClr val="FF0000"/>
    <a:srgbClr val="FFFF00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4" autoAdjust="0"/>
    <p:restoredTop sz="94664" autoAdjust="0"/>
  </p:normalViewPr>
  <p:slideViewPr>
    <p:cSldViewPr snapToObjects="1">
      <p:cViewPr varScale="1">
        <p:scale>
          <a:sx n="66" d="100"/>
          <a:sy n="66" d="100"/>
        </p:scale>
        <p:origin x="352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9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13" y="4877005"/>
            <a:ext cx="5207474" cy="46298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283" tIns="46315" rIns="94283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editar el estilo del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4388" y="792163"/>
            <a:ext cx="5470525" cy="3787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315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272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2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773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84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507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064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155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800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06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8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02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7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3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46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129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7200" y="6462713"/>
            <a:ext cx="94488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>
            <a:spAutoFit/>
          </a:bodyPr>
          <a:lstStyle>
            <a:lvl1pPr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sz="19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HdM –UAL Presentation - Stuttgart 2022/11/24 </a:t>
            </a:r>
            <a:r>
              <a:rPr lang="es-ES_tradnl" sz="19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– </a:t>
            </a:r>
            <a:r>
              <a:rPr lang="es-ES_tradnl" sz="1900" b="1" dirty="0">
                <a:solidFill>
                  <a:schemeClr val="tx1"/>
                </a:solidFill>
                <a:latin typeface="Book Antiqua" panose="02040602050305030304" pitchFamily="18" charset="0"/>
              </a:rPr>
              <a:t>FB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36563" y="6457950"/>
            <a:ext cx="9442450" cy="0"/>
          </a:xfrm>
          <a:prstGeom prst="line">
            <a:avLst/>
          </a:prstGeom>
          <a:noFill/>
          <a:ln w="50800">
            <a:solidFill>
              <a:srgbClr val="00B7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411163" y="1800225"/>
            <a:ext cx="0" cy="4629150"/>
          </a:xfrm>
          <a:prstGeom prst="line">
            <a:avLst/>
          </a:prstGeom>
          <a:noFill/>
          <a:ln w="101600">
            <a:solidFill>
              <a:srgbClr val="00B7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58813" y="1800225"/>
            <a:ext cx="0" cy="4057650"/>
          </a:xfrm>
          <a:prstGeom prst="line">
            <a:avLst/>
          </a:prstGeom>
          <a:noFill/>
          <a:ln w="101600">
            <a:solidFill>
              <a:srgbClr val="00B7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06463" y="1800225"/>
            <a:ext cx="0" cy="3446463"/>
          </a:xfrm>
          <a:prstGeom prst="line">
            <a:avLst/>
          </a:prstGeom>
          <a:noFill/>
          <a:ln w="101600">
            <a:solidFill>
              <a:srgbClr val="00B7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15913"/>
            <a:ext cx="11112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n"/>
        <a:defRPr sz="32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8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mailto:fbienven@ual.es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es/url?sa=i&amp;source=images&amp;cd=&amp;cad=rja&amp;docid=k9K5lGzIvln51M&amp;tbnid=J3jo9jWeXsel1M:&amp;ved=0CAgQjRwwAA&amp;url=http://cms.ual.es/UAL/eligeual/laual/&amp;ei=bVtlUvC0G42R7AbwjIDQDg&amp;psig=AFQjCNE_zlW-1OzVxiLZ8uZ_kzsqR1tgSw&amp;ust=13824606535073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cms.ual.es/UAL/en/index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50" y="-102045"/>
            <a:ext cx="8698939" cy="652420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856656" y="1493852"/>
            <a:ext cx="6624736" cy="1030777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rgbClr val="FF0000"/>
                </a:solidFill>
              </a:rPr>
              <a:t>University of Almeria </a:t>
            </a:r>
            <a:br>
              <a:rPr lang="en-US" sz="4000" i="0" dirty="0" smtClean="0">
                <a:solidFill>
                  <a:srgbClr val="FF0000"/>
                </a:solidFill>
              </a:rPr>
            </a:br>
            <a:r>
              <a:rPr lang="en-US" sz="4000" i="0" dirty="0" smtClean="0">
                <a:solidFill>
                  <a:srgbClr val="FF0000"/>
                </a:solidFill>
              </a:rPr>
              <a:t>- Spain -</a:t>
            </a:r>
            <a:r>
              <a:rPr lang="en-US" sz="4000" i="0" dirty="0" smtClean="0">
                <a:solidFill>
                  <a:schemeClr val="tx1"/>
                </a:solidFill>
              </a:rPr>
              <a:t>. 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5" y="-59525"/>
            <a:ext cx="2145289" cy="21923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95834" y="5063869"/>
            <a:ext cx="62646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dirty="0" smtClean="0">
                <a:solidFill>
                  <a:srgbClr val="FFFF00"/>
                </a:solidFill>
              </a:rPr>
              <a:t>Fernando Bienvenido (</a:t>
            </a:r>
            <a:r>
              <a:rPr lang="es-ES" sz="2300" dirty="0" smtClean="0">
                <a:solidFill>
                  <a:srgbClr val="FFFF00"/>
                </a:solidFill>
                <a:hlinkClick r:id="rId5"/>
              </a:rPr>
              <a:t>fbienven@ual.es</a:t>
            </a:r>
            <a:r>
              <a:rPr lang="es-ES" sz="2300" dirty="0" smtClean="0">
                <a:solidFill>
                  <a:srgbClr val="FFFF00"/>
                </a:solidFill>
              </a:rPr>
              <a:t>) </a:t>
            </a:r>
          </a:p>
          <a:p>
            <a:pPr marL="342900" indent="-342900" algn="ctr">
              <a:buFontTx/>
              <a:buChar char="-"/>
            </a:pPr>
            <a:endParaRPr lang="es-ES" sz="2300" dirty="0" smtClean="0">
              <a:solidFill>
                <a:srgbClr val="FFFF00"/>
              </a:solidFill>
            </a:endParaRPr>
          </a:p>
          <a:p>
            <a:pPr algn="ctr"/>
            <a:r>
              <a:rPr lang="es-ES" sz="2300" dirty="0" err="1" smtClean="0">
                <a:solidFill>
                  <a:srgbClr val="FFFF00"/>
                </a:solidFill>
              </a:rPr>
              <a:t>Dept</a:t>
            </a:r>
            <a:r>
              <a:rPr lang="es-ES" sz="2300" dirty="0" smtClean="0">
                <a:solidFill>
                  <a:srgbClr val="FFFF00"/>
                </a:solidFill>
              </a:rPr>
              <a:t>. of </a:t>
            </a:r>
            <a:r>
              <a:rPr lang="es-ES" sz="2300" dirty="0">
                <a:solidFill>
                  <a:srgbClr val="FFFF00"/>
                </a:solidFill>
              </a:rPr>
              <a:t> </a:t>
            </a:r>
            <a:r>
              <a:rPr lang="es-ES" sz="2300" dirty="0" smtClean="0">
                <a:solidFill>
                  <a:srgbClr val="FFFF00"/>
                </a:solidFill>
              </a:rPr>
              <a:t>Computer Science – University of Almeria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72300" y="3418938"/>
            <a:ext cx="7353488" cy="15130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HdM</a:t>
            </a:r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International </a:t>
            </a:r>
            <a:r>
              <a:rPr lang="es-E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Week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56" y="-99278"/>
            <a:ext cx="2209434" cy="2016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88504" y="1"/>
            <a:ext cx="9113848" cy="836712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chemeClr val="tx1"/>
                </a:solidFill>
              </a:rPr>
              <a:t>Some English Courses – Bachelor Degrees</a:t>
            </a:r>
            <a:endParaRPr lang="es-ES_tradnl" i="0" kern="0" dirty="0" smtClean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314185"/>
            <a:ext cx="9577064" cy="52016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2707" y="808448"/>
            <a:ext cx="7430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of Economics and Business - Course 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4528" y="260648"/>
            <a:ext cx="8064896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rgbClr val="FF0000"/>
                </a:solidFill>
              </a:rPr>
              <a:t>Pseudo – Minors  -- Some options</a:t>
            </a:r>
            <a:endParaRPr lang="es-ES_tradnl" i="0" kern="0" dirty="0" smtClean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473" y="1052736"/>
            <a:ext cx="9505055" cy="347787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accent1">
                    <a:lumMod val="50000"/>
                  </a:schemeClr>
                </a:solidFill>
              </a:rPr>
              <a:t>Option 1 Spring Semester (Feb-Jun) – Total : 30 ETCS – Fully in English --</a:t>
            </a:r>
          </a:p>
          <a:p>
            <a:endParaRPr lang="en-US" sz="1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63104226 – 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Enterprise Creation.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Degree in Economy. Credits: 6 Semester: Spring</a:t>
            </a:r>
          </a:p>
          <a:p>
            <a:endParaRPr lang="en-US" sz="1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67102208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Consumer Analysis.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Degree in Marketing. Credits: 6 Semester: Spring</a:t>
            </a:r>
          </a:p>
          <a:p>
            <a:endParaRPr lang="en-US" sz="1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62102208 - Organization design.  Degree in Business. Credits: 6 Semester: Spring</a:t>
            </a:r>
          </a:p>
          <a:p>
            <a:endParaRPr lang="en-US" sz="1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62104207 – Strategic Management II. 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Degree in Business. Credits: 6 Semester: Spring</a:t>
            </a:r>
          </a:p>
          <a:p>
            <a:endParaRPr lang="en-US" sz="1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67102223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Company </a:t>
            </a:r>
            <a:r>
              <a:rPr lang="en-US" sz="2000" i="0" dirty="0" smtClean="0">
                <a:solidFill>
                  <a:schemeClr val="accent1">
                    <a:lumMod val="50000"/>
                  </a:schemeClr>
                </a:solidFill>
              </a:rPr>
              <a:t>Organization</a:t>
            </a: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</a:rPr>
              <a:t>. Degree in Marketing. Credits: 6 Semester: Spring</a:t>
            </a:r>
          </a:p>
          <a:p>
            <a:endParaRPr lang="en-US" sz="1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Recommendations: 1. Change one subject for Spanish Lessons / Certificate.</a:t>
            </a:r>
          </a:p>
          <a:p>
            <a:r>
              <a:rPr lang="en-US" sz="2000" dirty="0" smtClean="0"/>
              <a:t>                               2. If possible select other courses in Spanish (ask).</a:t>
            </a:r>
          </a:p>
        </p:txBody>
      </p:sp>
    </p:spTree>
    <p:extLst>
      <p:ext uri="{BB962C8B-B14F-4D97-AF65-F5344CB8AC3E}">
        <p14:creationId xmlns:p14="http://schemas.microsoft.com/office/powerpoint/2010/main" val="27964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4528" y="260648"/>
            <a:ext cx="8064896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rgbClr val="FF0000"/>
                </a:solidFill>
              </a:rPr>
              <a:t>Pseudo – Minors  -- Some options</a:t>
            </a:r>
            <a:endParaRPr lang="es-ES_tradnl" i="0" kern="0" dirty="0" smtClean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473" y="1052736"/>
            <a:ext cx="9505055" cy="5478423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accent1">
                    <a:lumMod val="50000"/>
                  </a:schemeClr>
                </a:solidFill>
              </a:rPr>
              <a:t>Option 2 Spring Semester (Feb-Jun) – Total : 30 ETCS – Fully in English --</a:t>
            </a:r>
          </a:p>
          <a:p>
            <a:endParaRPr lang="en-US" sz="20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40154308 -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Software Engineering Processes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2.. Degree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 Computer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Engineering  .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Credits: 6 Semester: Spring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40153320 - Peripherals and Interfaces. Degree in Computer Engineering. Credits: 6 Semester: Spring</a:t>
            </a:r>
          </a:p>
          <a:p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40152203 - Data Structures and Algorithms II.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Degree in Computer Engineering.     Credits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Semester: Spring</a:t>
            </a: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62102208 - Organization design.  Degree in Business. Credits: 6 Semester: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Spring</a:t>
            </a:r>
          </a:p>
          <a:p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63104226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– Enterprise Creation. Degree in Economy. Credits: 6 Semester: Spring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0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Recommendations: 1. Change one subject for Spanish Lessons / Certificate.</a:t>
            </a:r>
          </a:p>
          <a:p>
            <a:r>
              <a:rPr lang="en-US" sz="2000" dirty="0" smtClean="0"/>
              <a:t>                               2. If possible select some other course in Spanish (ask).</a:t>
            </a:r>
          </a:p>
        </p:txBody>
      </p:sp>
    </p:spTree>
    <p:extLst>
      <p:ext uri="{BB962C8B-B14F-4D97-AF65-F5344CB8AC3E}">
        <p14:creationId xmlns:p14="http://schemas.microsoft.com/office/powerpoint/2010/main" val="13680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4528" y="260648"/>
            <a:ext cx="8064896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rgbClr val="FF0000"/>
                </a:solidFill>
              </a:rPr>
              <a:t>Pseudo – Minors  -- Some options</a:t>
            </a:r>
            <a:endParaRPr lang="es-ES_tradnl" i="0" kern="0" dirty="0" smtClean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0473" y="1549081"/>
            <a:ext cx="9505055" cy="4770537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There are much more options with the Master courses in English.</a:t>
            </a:r>
          </a:p>
          <a:p>
            <a:endParaRPr lang="en-US" sz="24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Some Masters are fully in English (much more subjects).</a:t>
            </a:r>
          </a:p>
          <a:p>
            <a:endParaRPr lang="en-US" sz="2400" i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Spanish is the second mother-language spoken language in the world, and third including second language (and similar to Portuguese, second language in USA and Brazil).</a:t>
            </a:r>
          </a:p>
          <a:p>
            <a:endParaRPr lang="es-ES" sz="2400" i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Get some credits from the Language School and improve your language skills and background.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Recommendations: 1. Change one subject for Spanish Lessons / Certificate.</a:t>
            </a:r>
          </a:p>
          <a:p>
            <a:r>
              <a:rPr lang="en-US" sz="2000" dirty="0" smtClean="0"/>
              <a:t>                               2. If possible select some other course in Spanish (ask).</a:t>
            </a:r>
          </a:p>
        </p:txBody>
      </p:sp>
    </p:spTree>
    <p:extLst>
      <p:ext uri="{BB962C8B-B14F-4D97-AF65-F5344CB8AC3E}">
        <p14:creationId xmlns:p14="http://schemas.microsoft.com/office/powerpoint/2010/main" val="28128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0"/>
            <a:ext cx="4953000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Masters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0525" y="1006475"/>
            <a:ext cx="9261475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</a:t>
            </a:r>
            <a:r>
              <a:rPr lang="en-US" u="sng" dirty="0" smtClean="0"/>
              <a:t>40 </a:t>
            </a:r>
            <a:r>
              <a:rPr lang="en-US" u="sng" dirty="0"/>
              <a:t>Official Master Degrees </a:t>
            </a:r>
            <a:r>
              <a:rPr lang="en-US" dirty="0"/>
              <a:t>+ </a:t>
            </a:r>
            <a:r>
              <a:rPr lang="en-US" dirty="0" smtClean="0"/>
              <a:t>11 </a:t>
            </a:r>
            <a:r>
              <a:rPr lang="en-US" dirty="0"/>
              <a:t>Own Master Degrees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15925" y="1720850"/>
            <a:ext cx="5853113" cy="3108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5 </a:t>
            </a:r>
            <a:r>
              <a:rPr lang="en-US" dirty="0" err="1"/>
              <a:t>ThematicAreas</a:t>
            </a:r>
            <a:r>
              <a:rPr lang="en-US" dirty="0"/>
              <a:t>: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/>
              <a:t> Art &amp; Humanities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/>
              <a:t> Sciences ***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/>
              <a:t> Law and Social Sciences *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/>
              <a:t> Health Sciences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q"/>
              <a:defRPr/>
            </a:pPr>
            <a:r>
              <a:rPr lang="en-US" dirty="0"/>
              <a:t> Engineering and Architecture ***</a:t>
            </a:r>
          </a:p>
        </p:txBody>
      </p:sp>
    </p:spTree>
    <p:extLst>
      <p:ext uri="{BB962C8B-B14F-4D97-AF65-F5344CB8AC3E}">
        <p14:creationId xmlns:p14="http://schemas.microsoft.com/office/powerpoint/2010/main" val="310787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0"/>
            <a:ext cx="4953000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Masters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962" y="836712"/>
            <a:ext cx="9236075" cy="477053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Arts and Humanities</a:t>
            </a:r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in English Studies: Professional Applications and Intercultural </a:t>
            </a:r>
            <a:r>
              <a:rPr lang="en-US" sz="2000" b="1" dirty="0" err="1" smtClean="0"/>
              <a:t>Comm</a:t>
            </a:r>
            <a:r>
              <a:rPr lang="en-US" sz="20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in Social Communication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University Master in Historical Analysis of the Present  </a:t>
            </a:r>
          </a:p>
          <a:p>
            <a:endParaRPr lang="en-US" sz="2000" b="1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Science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en </a:t>
            </a:r>
            <a:r>
              <a:rPr lang="en-US" sz="2000" b="1" dirty="0" err="1" smtClean="0"/>
              <a:t>Uso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Sostenible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Recursos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Naturales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Servicios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Ecosistémicos</a:t>
            </a:r>
            <a:r>
              <a:rPr lang="en-US" sz="2000" b="1" dirty="0" smtClean="0"/>
              <a:t>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in Chemistry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in Genetics and Evolution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in Industrial and </a:t>
            </a:r>
            <a:r>
              <a:rPr lang="en-US" sz="2000" b="1" dirty="0" err="1" smtClean="0"/>
              <a:t>Agroalimentary</a:t>
            </a:r>
            <a:r>
              <a:rPr lang="en-US" sz="2000" b="1" dirty="0" smtClean="0"/>
              <a:t> Biotechnology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in </a:t>
            </a:r>
            <a:r>
              <a:rPr lang="en-US" sz="2000" b="1" dirty="0" err="1" smtClean="0"/>
              <a:t>Matemathics</a:t>
            </a:r>
            <a:r>
              <a:rPr lang="en-US" sz="2000" b="1" dirty="0" smtClean="0"/>
              <a:t> + Secondary Education Teaching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Master in Mathematics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0184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4962" y="253732"/>
            <a:ext cx="9236075" cy="606319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Engineering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Master in Agronomic Engineering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Master in Chemical Engineering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Master in Industrial Chemical Engineering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Master in Mediterranean Greenhouse Horticulture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Master in Representation and Design in Engineering and Architecture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Master in Solar </a:t>
            </a:r>
            <a:r>
              <a:rPr lang="es-ES" sz="2000" dirty="0" err="1" smtClean="0"/>
              <a:t>Energy</a:t>
            </a:r>
            <a:r>
              <a:rPr lang="es-ES" sz="2000" dirty="0" smtClean="0"/>
              <a:t> (new)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/>
              <a:t>Master </a:t>
            </a:r>
            <a:r>
              <a:rPr lang="es-ES" sz="2000" dirty="0"/>
              <a:t>i</a:t>
            </a:r>
            <a:r>
              <a:rPr lang="es-ES" sz="2000" dirty="0" smtClean="0"/>
              <a:t>n Technologies and </a:t>
            </a:r>
            <a:r>
              <a:rPr lang="es-ES" sz="2000" dirty="0" err="1" smtClean="0"/>
              <a:t>Application</a:t>
            </a:r>
            <a:r>
              <a:rPr lang="es-ES" sz="2000" dirty="0" smtClean="0"/>
              <a:t> of </a:t>
            </a:r>
            <a:r>
              <a:rPr lang="es-ES" sz="2000" dirty="0" err="1" smtClean="0"/>
              <a:t>Information</a:t>
            </a:r>
            <a:r>
              <a:rPr lang="es-ES" sz="2000" dirty="0" smtClean="0"/>
              <a:t> </a:t>
            </a:r>
            <a:r>
              <a:rPr lang="es-ES" sz="2000" dirty="0" err="1" smtClean="0"/>
              <a:t>Engineering</a:t>
            </a:r>
            <a:r>
              <a:rPr lang="es-ES" sz="2000" dirty="0" smtClean="0"/>
              <a:t> (new)</a:t>
            </a:r>
          </a:p>
          <a:p>
            <a:endParaRPr lang="es-ES" sz="2000" dirty="0"/>
          </a:p>
          <a:p>
            <a:r>
              <a:rPr lang="es-ES" sz="2000" dirty="0" smtClean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Social and Legal Science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Master in International Business Administration and Languages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</a:t>
            </a:r>
            <a:r>
              <a:rPr lang="en-US" sz="2000" b="1" dirty="0"/>
              <a:t>en Account Auditory (new)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</a:t>
            </a:r>
            <a:r>
              <a:rPr lang="en-US" sz="2000" b="1" dirty="0"/>
              <a:t>in Business Law and </a:t>
            </a:r>
            <a:r>
              <a:rPr lang="en-US" sz="2000" b="1" dirty="0" err="1"/>
              <a:t>Agrifood</a:t>
            </a:r>
            <a:r>
              <a:rPr lang="en-US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</a:t>
            </a:r>
            <a:r>
              <a:rPr lang="en-US" sz="2000" b="1" dirty="0"/>
              <a:t>in Development and Sustainable Local </a:t>
            </a:r>
            <a:r>
              <a:rPr lang="en-US" sz="2000" b="1" dirty="0" err="1"/>
              <a:t>Codevelopment</a:t>
            </a:r>
            <a:r>
              <a:rPr lang="en-US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</a:t>
            </a:r>
            <a:r>
              <a:rPr lang="en-US" sz="2000" b="1" dirty="0"/>
              <a:t>in Environment Education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Master </a:t>
            </a:r>
            <a:r>
              <a:rPr lang="en-US" sz="2000" b="1" dirty="0"/>
              <a:t>in Management and Business Economics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/>
              <a:t>Master in Occupational Risk Prevention </a:t>
            </a: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smtClean="0"/>
              <a:t>…..</a:t>
            </a:r>
            <a:endParaRPr lang="en-US" sz="2000" b="1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981484" y="476672"/>
            <a:ext cx="4953000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40 Masters,</a:t>
            </a:r>
            <a:br>
              <a:rPr lang="en-US" sz="4000" i="0" dirty="0" smtClean="0">
                <a:solidFill>
                  <a:schemeClr val="tx1"/>
                </a:solidFill>
              </a:rPr>
            </a:br>
            <a:r>
              <a:rPr lang="en-US" sz="3200" i="0" dirty="0" smtClean="0">
                <a:solidFill>
                  <a:schemeClr val="tx1"/>
                </a:solidFill>
              </a:rPr>
              <a:t>Technology/Business</a:t>
            </a:r>
            <a:endParaRPr lang="es-ES_tradnl" sz="32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63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953000" y="0"/>
            <a:ext cx="4953000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err="1" smtClean="0">
                <a:solidFill>
                  <a:schemeClr val="tx1"/>
                </a:solidFill>
              </a:rPr>
              <a:t>Languagess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0525" y="785018"/>
            <a:ext cx="9261475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u="sng" dirty="0"/>
              <a:t> Languages: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15925" y="1499393"/>
            <a:ext cx="9205913" cy="15573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n-US" dirty="0"/>
              <a:t>   * Spanish most of </a:t>
            </a:r>
            <a:r>
              <a:rPr lang="en-US" dirty="0" smtClean="0"/>
              <a:t>the Bachelor Degrees and Masters.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n-US" dirty="0" smtClean="0"/>
              <a:t>   * Some subjects are bilingual (Spanish – English)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n-US" dirty="0" smtClean="0"/>
              <a:t>   </a:t>
            </a:r>
            <a:r>
              <a:rPr lang="en-US" dirty="0"/>
              <a:t>* Some masters 80% English.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0525" y="3870325"/>
            <a:ext cx="5891213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u="sng" dirty="0"/>
              <a:t> Recommended Linguistic preparation: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0434" y="4510811"/>
            <a:ext cx="9239250" cy="14527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n-US" sz="2600" dirty="0"/>
              <a:t>    * </a:t>
            </a:r>
            <a:r>
              <a:rPr lang="en-US" sz="2600" dirty="0" smtClean="0"/>
              <a:t>Spanish </a:t>
            </a:r>
            <a:r>
              <a:rPr lang="en-US" sz="2600" dirty="0"/>
              <a:t>Intensive Course at the UAL Language Center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n-US" sz="2600" dirty="0"/>
              <a:t>       (2-6 months</a:t>
            </a:r>
            <a:r>
              <a:rPr lang="en-US" sz="2600" dirty="0" smtClean="0"/>
              <a:t>), for common live and fun.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  <a:defRPr/>
            </a:pPr>
            <a:r>
              <a:rPr lang="es-ES" sz="2600" dirty="0" smtClean="0"/>
              <a:t>    * </a:t>
            </a:r>
            <a:r>
              <a:rPr lang="es-ES" sz="2600" dirty="0" err="1" smtClean="0"/>
              <a:t>Sharing</a:t>
            </a:r>
            <a:r>
              <a:rPr lang="es-ES" sz="2600" dirty="0" smtClean="0"/>
              <a:t> </a:t>
            </a:r>
            <a:r>
              <a:rPr lang="es-ES" sz="2600" dirty="0" err="1" smtClean="0"/>
              <a:t>apartment</a:t>
            </a:r>
            <a:r>
              <a:rPr lang="es-ES" sz="2600" dirty="0" smtClean="0"/>
              <a:t> </a:t>
            </a:r>
            <a:r>
              <a:rPr lang="es-ES" sz="2600" dirty="0" err="1" smtClean="0"/>
              <a:t>with</a:t>
            </a:r>
            <a:r>
              <a:rPr lang="es-ES" sz="2600" dirty="0" smtClean="0"/>
              <a:t> local and </a:t>
            </a:r>
            <a:r>
              <a:rPr lang="es-ES" sz="2600" dirty="0" err="1" smtClean="0"/>
              <a:t>international</a:t>
            </a:r>
            <a:r>
              <a:rPr lang="es-ES" sz="2600" dirty="0" smtClean="0"/>
              <a:t> </a:t>
            </a:r>
            <a:r>
              <a:rPr lang="es-ES" sz="2600" dirty="0" err="1" smtClean="0"/>
              <a:t>students</a:t>
            </a:r>
            <a:r>
              <a:rPr lang="es-ES" sz="2600" dirty="0" smtClean="0"/>
              <a:t>.</a:t>
            </a:r>
            <a:endParaRPr lang="en-US" sz="2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0450" y="3173342"/>
            <a:ext cx="98175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http://cms.ual.es/idc/groups/public/@vic/@vinternacional/documents/documento/degreemaster1718.pdf</a:t>
            </a:r>
          </a:p>
        </p:txBody>
      </p:sp>
    </p:spTree>
    <p:extLst>
      <p:ext uri="{BB962C8B-B14F-4D97-AF65-F5344CB8AC3E}">
        <p14:creationId xmlns:p14="http://schemas.microsoft.com/office/powerpoint/2010/main" val="274958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ms.ual.es/idc/groups/public/@vic/@vinternacional/documents/imagen/estudiantesint_imagen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85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4592638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lIns="95250" tIns="47625" rIns="95250" bIns="47625" anchor="ctr"/>
          <a:lstStyle/>
          <a:p>
            <a:pPr algn="ctr" defTabSz="950913">
              <a:defRPr/>
            </a:pPr>
            <a:r>
              <a:rPr lang="en-US" sz="4000" i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More Information</a:t>
            </a:r>
            <a:endParaRPr lang="es-ES_tradnl" sz="4400" i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775200" y="0"/>
            <a:ext cx="5113338" cy="40005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sz="2000"/>
              <a:t>Web: 	</a:t>
            </a:r>
            <a:r>
              <a:rPr lang="en-US" sz="2000">
                <a:hlinkClick r:id="rId4"/>
              </a:rPr>
              <a:t>http://cms.ual.es/UAL/en/index.htm</a:t>
            </a:r>
            <a:r>
              <a:rPr lang="en-US" sz="2000"/>
              <a:t> </a:t>
            </a:r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438275"/>
            <a:ext cx="8096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831850"/>
            <a:ext cx="82200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0"/>
            <a:ext cx="9849544" cy="640655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73080" y="20942"/>
            <a:ext cx="4592638" cy="1006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  <a:alpha val="2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miter lim="800000"/>
            <a:headEnd/>
            <a:tailEnd/>
          </a:ln>
        </p:spPr>
        <p:txBody>
          <a:bodyPr lIns="95250" tIns="47625" rIns="95250" bIns="47625" anchor="ctr"/>
          <a:lstStyle/>
          <a:p>
            <a:pPr algn="ctr" defTabSz="950913">
              <a:defRPr/>
            </a:pPr>
            <a:r>
              <a:rPr lang="en-US" sz="4000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Living Almeria</a:t>
            </a:r>
            <a:endParaRPr lang="es-ES_tradnl" sz="4400" i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344488" y="836712"/>
            <a:ext cx="4248472" cy="4968552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96616" y="5251987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Downtown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 bwMode="auto">
          <a:xfrm>
            <a:off x="7953406" y="3203279"/>
            <a:ext cx="1728192" cy="1296144"/>
          </a:xfrm>
          <a:prstGeom prst="rect">
            <a:avLst/>
          </a:prstGeom>
          <a:noFill/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888898" y="4500537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University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11 Grupo"/>
          <p:cNvGrpSpPr>
            <a:grpSpLocks/>
          </p:cNvGrpSpPr>
          <p:nvPr/>
        </p:nvGrpSpPr>
        <p:grpSpPr bwMode="auto">
          <a:xfrm>
            <a:off x="1208088" y="1268413"/>
            <a:ext cx="5616575" cy="4956175"/>
            <a:chOff x="1208584" y="1268760"/>
            <a:chExt cx="5616624" cy="4956481"/>
          </a:xfrm>
        </p:grpSpPr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84" y="1268760"/>
              <a:ext cx="5616624" cy="49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10 Rectángulo"/>
            <p:cNvSpPr>
              <a:spLocks noChangeArrowheads="1"/>
            </p:cNvSpPr>
            <p:nvPr/>
          </p:nvSpPr>
          <p:spPr bwMode="auto">
            <a:xfrm>
              <a:off x="1424608" y="4293096"/>
              <a:ext cx="1944216" cy="172819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250" tIns="47625" rIns="95250" bIns="47625"/>
            <a:lstStyle>
              <a:lvl1pPr marL="357188" indent="-357188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" name="15 Grupo"/>
          <p:cNvGrpSpPr>
            <a:grpSpLocks/>
          </p:cNvGrpSpPr>
          <p:nvPr/>
        </p:nvGrpSpPr>
        <p:grpSpPr bwMode="auto">
          <a:xfrm>
            <a:off x="3368675" y="908050"/>
            <a:ext cx="6515100" cy="4676775"/>
            <a:chOff x="3368675" y="908050"/>
            <a:chExt cx="6515100" cy="4676775"/>
          </a:xfrm>
        </p:grpSpPr>
        <p:grpSp>
          <p:nvGrpSpPr>
            <p:cNvPr id="3083" name="15 Grupo"/>
            <p:cNvGrpSpPr>
              <a:grpSpLocks/>
            </p:cNvGrpSpPr>
            <p:nvPr/>
          </p:nvGrpSpPr>
          <p:grpSpPr bwMode="auto">
            <a:xfrm>
              <a:off x="3368675" y="908050"/>
              <a:ext cx="6515100" cy="4676775"/>
              <a:chOff x="3368824" y="908720"/>
              <a:chExt cx="6515100" cy="4676775"/>
            </a:xfrm>
          </p:grpSpPr>
          <p:sp>
            <p:nvSpPr>
              <p:cNvPr id="3085" name="12 Rectángulo"/>
              <p:cNvSpPr>
                <a:spLocks noChangeArrowheads="1"/>
              </p:cNvSpPr>
              <p:nvPr/>
            </p:nvSpPr>
            <p:spPr bwMode="auto">
              <a:xfrm>
                <a:off x="6321152" y="4293096"/>
                <a:ext cx="944960" cy="1008112"/>
              </a:xfrm>
              <a:prstGeom prst="rect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5250" tIns="47625" rIns="95250" bIns="47625"/>
              <a:lstStyle>
                <a:lvl1pPr marL="357188" indent="-357188" algn="ctr" defTabSz="950913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 defTabSz="950913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 defTabSz="950913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 defTabSz="950913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 defTabSz="950913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defTabSz="9509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defTabSz="9509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defTabSz="9509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defTabSz="95091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Monotype Sorts" charset="2"/>
                  <a:defRPr sz="2800" i="1">
                    <a:solidFill>
                      <a:srgbClr val="FF0000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3086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824" y="908720"/>
                <a:ext cx="6515100" cy="467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4" name="14 Rectángulo"/>
            <p:cNvSpPr>
              <a:spLocks noChangeArrowheads="1"/>
            </p:cNvSpPr>
            <p:nvPr/>
          </p:nvSpPr>
          <p:spPr bwMode="auto">
            <a:xfrm>
              <a:off x="6500949" y="4581128"/>
              <a:ext cx="647427" cy="562396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250" tIns="47625" rIns="95250" bIns="47625"/>
            <a:lstStyle>
              <a:lvl1pPr marL="357188" indent="-357188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49313" y="0"/>
            <a:ext cx="8477250" cy="1268413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University of Almeria (Spain)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grpSp>
        <p:nvGrpSpPr>
          <p:cNvPr id="5" name="16 Grupo"/>
          <p:cNvGrpSpPr>
            <a:grpSpLocks/>
          </p:cNvGrpSpPr>
          <p:nvPr/>
        </p:nvGrpSpPr>
        <p:grpSpPr bwMode="auto">
          <a:xfrm>
            <a:off x="849313" y="908050"/>
            <a:ext cx="7877175" cy="3886200"/>
            <a:chOff x="849313" y="908720"/>
            <a:chExt cx="7877175" cy="3886200"/>
          </a:xfrm>
        </p:grpSpPr>
        <p:pic>
          <p:nvPicPr>
            <p:cNvPr id="308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3" y="908720"/>
              <a:ext cx="7877175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14 Rectángulo"/>
            <p:cNvSpPr>
              <a:spLocks noChangeArrowheads="1"/>
            </p:cNvSpPr>
            <p:nvPr/>
          </p:nvSpPr>
          <p:spPr bwMode="auto">
            <a:xfrm>
              <a:off x="5169024" y="2708920"/>
              <a:ext cx="800944" cy="86409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250" tIns="47625" rIns="95250" bIns="47625"/>
            <a:lstStyle>
              <a:lvl1pPr marL="357188" indent="-357188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17 Grupo"/>
          <p:cNvGrpSpPr>
            <a:grpSpLocks/>
          </p:cNvGrpSpPr>
          <p:nvPr/>
        </p:nvGrpSpPr>
        <p:grpSpPr bwMode="auto">
          <a:xfrm>
            <a:off x="2396209" y="1844824"/>
            <a:ext cx="6705600" cy="4581525"/>
            <a:chOff x="560512" y="1268760"/>
            <a:chExt cx="6705600" cy="4581525"/>
          </a:xfrm>
        </p:grpSpPr>
        <p:pic>
          <p:nvPicPr>
            <p:cNvPr id="307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1268760"/>
              <a:ext cx="6705600" cy="45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13 Rectángulo"/>
            <p:cNvSpPr>
              <a:spLocks noChangeArrowheads="1"/>
            </p:cNvSpPr>
            <p:nvPr/>
          </p:nvSpPr>
          <p:spPr bwMode="auto">
            <a:xfrm>
              <a:off x="3656856" y="2708920"/>
              <a:ext cx="1728192" cy="129614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5250" tIns="47625" rIns="95250" bIns="47625"/>
            <a:lstStyle>
              <a:lvl1pPr marL="357188" indent="-357188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950913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9509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Monotype Sorts" charset="2"/>
                <a:defRPr sz="2800" i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259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0"/>
            <a:ext cx="9849544" cy="640655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73080" y="20942"/>
            <a:ext cx="4592638" cy="1006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  <a:alpha val="2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miter lim="800000"/>
            <a:headEnd/>
            <a:tailEnd/>
          </a:ln>
        </p:spPr>
        <p:txBody>
          <a:bodyPr lIns="95250" tIns="47625" rIns="95250" bIns="47625" anchor="ctr"/>
          <a:lstStyle/>
          <a:p>
            <a:pPr algn="ctr" defTabSz="950913">
              <a:defRPr/>
            </a:pPr>
            <a:r>
              <a:rPr lang="en-US" sz="4000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Living Almeria</a:t>
            </a:r>
            <a:endParaRPr lang="es-ES_tradnl" sz="4400" i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344488" y="836712"/>
            <a:ext cx="4248472" cy="4968552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4488" y="250386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Downtown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 bwMode="auto">
          <a:xfrm>
            <a:off x="7953406" y="3203279"/>
            <a:ext cx="1728192" cy="1296144"/>
          </a:xfrm>
          <a:prstGeom prst="rect">
            <a:avLst/>
          </a:prstGeom>
          <a:noFill/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888898" y="4500537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University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81" y="847637"/>
            <a:ext cx="2267802" cy="17008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9" y="2548489"/>
            <a:ext cx="2232340" cy="167425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 bwMode="auto">
          <a:xfrm flipH="1">
            <a:off x="3236195" y="2548489"/>
            <a:ext cx="769186" cy="304447"/>
          </a:xfrm>
          <a:prstGeom prst="straightConnector1">
            <a:avLst/>
          </a:prstGeom>
          <a:solidFill>
            <a:srgbClr val="FFFF99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" y="4922569"/>
            <a:ext cx="2197843" cy="14625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29" y="4922569"/>
            <a:ext cx="2023773" cy="1349183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 bwMode="auto">
          <a:xfrm flipV="1">
            <a:off x="2328367" y="3933056"/>
            <a:ext cx="682634" cy="989513"/>
          </a:xfrm>
          <a:prstGeom prst="straightConnector1">
            <a:avLst/>
          </a:prstGeom>
          <a:solidFill>
            <a:srgbClr val="FFFF99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195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0"/>
            <a:ext cx="9849544" cy="640655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73080" y="20942"/>
            <a:ext cx="4592638" cy="1006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  <a:alpha val="2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miter lim="800000"/>
            <a:headEnd/>
            <a:tailEnd/>
          </a:ln>
        </p:spPr>
        <p:txBody>
          <a:bodyPr lIns="95250" tIns="47625" rIns="95250" bIns="47625" anchor="ctr"/>
          <a:lstStyle/>
          <a:p>
            <a:pPr algn="ctr" defTabSz="950913">
              <a:defRPr/>
            </a:pPr>
            <a:r>
              <a:rPr lang="en-US" sz="4000" i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Living Almeria</a:t>
            </a:r>
            <a:endParaRPr lang="es-ES_tradnl" sz="4400" i="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344488" y="836712"/>
            <a:ext cx="4248472" cy="4968552"/>
          </a:xfrm>
          <a:prstGeom prst="rect">
            <a:avLst/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96616" y="5251987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Downtown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 bwMode="auto">
          <a:xfrm>
            <a:off x="7953406" y="3203279"/>
            <a:ext cx="1728192" cy="1296144"/>
          </a:xfrm>
          <a:prstGeom prst="rect">
            <a:avLst/>
          </a:prstGeom>
          <a:noFill/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888898" y="4500537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University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781587"/>
            <a:ext cx="6033120" cy="42473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 bwMode="auto">
          <a:xfrm rot="1989808">
            <a:off x="1426054" y="4338421"/>
            <a:ext cx="3211764" cy="504056"/>
          </a:xfrm>
          <a:prstGeom prst="rect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rtlCol="0" anchor="t" anchorCtr="0" compatLnSpc="1">
            <a:prstTxWarp prst="textNoShape">
              <a:avLst/>
            </a:prstTxWarp>
          </a:bodyPr>
          <a:lstStyle/>
          <a:p>
            <a:pPr marL="357188" marR="0" indent="-357188" algn="ctr" defTabSz="9509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None/>
              <a:tabLst/>
            </a:pPr>
            <a:endParaRPr kumimoji="0" lang="en-US" sz="28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53169" y="892377"/>
            <a:ext cx="3600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FF00"/>
                </a:solidFill>
              </a:rPr>
              <a:t>Renting</a:t>
            </a:r>
            <a:r>
              <a:rPr lang="es-ES" sz="2400" dirty="0" smtClean="0">
                <a:solidFill>
                  <a:srgbClr val="FFFF00"/>
                </a:solidFill>
              </a:rPr>
              <a:t> </a:t>
            </a:r>
            <a:r>
              <a:rPr lang="es-ES" sz="2400" dirty="0" err="1" smtClean="0">
                <a:solidFill>
                  <a:srgbClr val="FFFF00"/>
                </a:solidFill>
              </a:rPr>
              <a:t>apartments</a:t>
            </a:r>
            <a:r>
              <a:rPr lang="es-ES" sz="2400" dirty="0" smtClean="0">
                <a:solidFill>
                  <a:srgbClr val="FFFF00"/>
                </a:solidFill>
              </a:rPr>
              <a:t> / </a:t>
            </a:r>
            <a:r>
              <a:rPr lang="es-ES" sz="2400" dirty="0" err="1" smtClean="0">
                <a:solidFill>
                  <a:srgbClr val="FFFF00"/>
                </a:solidFill>
              </a:rPr>
              <a:t>rooms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49313" y="0"/>
            <a:ext cx="8477250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University of Almeria (Spain) - Images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sp>
        <p:nvSpPr>
          <p:cNvPr id="43011" name="2 CuadroTexto"/>
          <p:cNvSpPr txBox="1">
            <a:spLocks noChangeArrowheads="1"/>
          </p:cNvSpPr>
          <p:nvPr/>
        </p:nvSpPr>
        <p:spPr bwMode="auto">
          <a:xfrm>
            <a:off x="1150938" y="1006475"/>
            <a:ext cx="1957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i="0"/>
              <a:t>Presentation</a:t>
            </a:r>
          </a:p>
        </p:txBody>
      </p:sp>
      <p:pic>
        <p:nvPicPr>
          <p:cNvPr id="43012" name="Picture 2" descr="http://www.campusdelmar.es/gestion/contenidos/galeria/5/337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6"/>
          <a:stretch>
            <a:fillRect/>
          </a:stretch>
        </p:blipFill>
        <p:spPr bwMode="auto">
          <a:xfrm>
            <a:off x="60325" y="836613"/>
            <a:ext cx="4964113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campusandaluzvirtual.es/files_campus/images/ual_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5518" r="3844" b="15633"/>
          <a:stretch>
            <a:fillRect/>
          </a:stretch>
        </p:blipFill>
        <p:spPr bwMode="auto">
          <a:xfrm>
            <a:off x="5024438" y="836613"/>
            <a:ext cx="48291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http://static.plenummedia.com/34973/images/20100922173440-img_0845-web.JPG?d=550x0&amp;m=down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/>
          <a:stretch>
            <a:fillRect/>
          </a:stretch>
        </p:blipFill>
        <p:spPr bwMode="auto">
          <a:xfrm>
            <a:off x="60325" y="3886200"/>
            <a:ext cx="49641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AutoShape 12" descr="http://universidad.es/sites/default/files/imagenes/imagenes_almeria3_46d2a2a6.jpg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43016" name="AutoShape 14" descr="De camino a la biblioteca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43017" name="AutoShape 16" descr="http://t2.gstatic.com/images?q=tbn:ANd9GcRf5iXzuvyjNvee-Fn6f2g2iIgrHkmzOJxnp0b1wm7VB9v3PZI7zQ&amp;t=1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43018" name="11 Imagen" descr="u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/>
          <a:stretch>
            <a:fillRect/>
          </a:stretch>
        </p:blipFill>
        <p:spPr bwMode="auto">
          <a:xfrm>
            <a:off x="5024438" y="3843338"/>
            <a:ext cx="48815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http://cms.ual.es/idc/groups/public/@serv/@otri/documents/imagen/imagenbibliote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3"/>
          <a:stretch>
            <a:fillRect/>
          </a:stretch>
        </p:blipFill>
        <p:spPr bwMode="auto">
          <a:xfrm>
            <a:off x="1150938" y="1196975"/>
            <a:ext cx="743743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panishintour.com/img/ciudades/gra/l-rambla_almeria-matias-15_08_09-cc3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156" y="-283805"/>
            <a:ext cx="4176713" cy="1006475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rgbClr val="FFFF00"/>
                </a:solidFill>
              </a:rPr>
              <a:t>Living Almeria</a:t>
            </a:r>
            <a:endParaRPr lang="es-ES_tradnl" i="0" dirty="0" smtClean="0">
              <a:solidFill>
                <a:srgbClr val="FFFF00"/>
              </a:solidFill>
            </a:endParaRPr>
          </a:p>
        </p:txBody>
      </p:sp>
      <p:pic>
        <p:nvPicPr>
          <p:cNvPr id="45060" name="Picture 6" descr="http://www.mundo-guides.com/wp-content/uploads/2011/10/cabo-de-ga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http://www.oasysparquetematico.com/wp-content/blogs.dir/87/files/poblado/poblado_oeste_oasy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/>
          <a:stretch>
            <a:fillRect/>
          </a:stretch>
        </p:blipFill>
        <p:spPr bwMode="auto">
          <a:xfrm>
            <a:off x="4821238" y="3213100"/>
            <a:ext cx="508476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http://farm4.staticflickr.com/3612/3389700076_e690583b36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b="13321"/>
          <a:stretch>
            <a:fillRect/>
          </a:stretch>
        </p:blipFill>
        <p:spPr bwMode="auto">
          <a:xfrm>
            <a:off x="4803775" y="0"/>
            <a:ext cx="51022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AutoShape 12" descr="http://esphoto500x500.mnstatic.com/playa-de-los-escullos_450795.jpg"/>
          <p:cNvSpPr>
            <a:spLocks noChangeAspect="1" noChangeArrowheads="1"/>
          </p:cNvSpPr>
          <p:nvPr/>
        </p:nvSpPr>
        <p:spPr bwMode="auto">
          <a:xfrm>
            <a:off x="4922838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pic>
        <p:nvPicPr>
          <p:cNvPr id="66574" name="Picture 14" descr="http://esphoto500x500.mnstatic.com/playa-de-los-escullos_4507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712788"/>
            <a:ext cx="58213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006285" y="5732463"/>
            <a:ext cx="7629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5400" dirty="0"/>
              <a:t>We </a:t>
            </a:r>
            <a:r>
              <a:rPr lang="en-US" sz="5400" dirty="0" smtClean="0"/>
              <a:t>wait for </a:t>
            </a:r>
            <a:r>
              <a:rPr lang="en-US" sz="5400" dirty="0"/>
              <a:t>you in Almeria</a:t>
            </a:r>
          </a:p>
        </p:txBody>
      </p:sp>
      <p:sp>
        <p:nvSpPr>
          <p:cNvPr id="45066" name="Text Box 5"/>
          <p:cNvSpPr txBox="1">
            <a:spLocks noChangeArrowheads="1"/>
          </p:cNvSpPr>
          <p:nvPr/>
        </p:nvSpPr>
        <p:spPr bwMode="auto">
          <a:xfrm>
            <a:off x="5848350" y="2900363"/>
            <a:ext cx="3759200" cy="1111250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47625" rIns="95250" bIns="47625">
            <a:spAutoFit/>
          </a:bodyPr>
          <a:lstStyle>
            <a:lvl1pPr marL="357188" indent="-357188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algn="ctr" defTabSz="950913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defRPr sz="2800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6600" u="sng"/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0" y="38407"/>
            <a:ext cx="8974323" cy="59828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4" y="4239126"/>
            <a:ext cx="3152552" cy="209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CuadroTexto"/>
              <p:cNvSpPr txBox="1"/>
              <p:nvPr/>
            </p:nvSpPr>
            <p:spPr>
              <a:xfrm>
                <a:off x="6326753" y="3714119"/>
                <a:ext cx="31736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4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400.000 </m:t>
                          </m:r>
                          <m:r>
                            <a:rPr lang="es-E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S" sz="4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53" y="3714119"/>
                <a:ext cx="317362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3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792413" y="1"/>
            <a:ext cx="7113587" cy="810098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Summary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3698" y="1505568"/>
            <a:ext cx="9280525" cy="5222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Created in 1993 (segregated from the University of Granada)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5924" y="2093586"/>
            <a:ext cx="9236075" cy="10402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Students </a:t>
            </a:r>
            <a:r>
              <a:rPr lang="en-US" dirty="0" smtClean="0"/>
              <a:t>= 14026 ( +600 doctorates)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 smtClean="0"/>
              <a:t> Academic and Research Staff: 800  </a:t>
            </a:r>
            <a:r>
              <a:rPr lang="en-US" dirty="0"/>
              <a:t>- </a:t>
            </a:r>
            <a:r>
              <a:rPr lang="en-US" dirty="0" err="1" smtClean="0"/>
              <a:t>Admistrative</a:t>
            </a:r>
            <a:r>
              <a:rPr lang="en-US" dirty="0" smtClean="0"/>
              <a:t> Staff: 500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15925" y="3922569"/>
            <a:ext cx="9164638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Oriented </a:t>
            </a:r>
            <a:r>
              <a:rPr lang="en-US" dirty="0" smtClean="0"/>
              <a:t>--- </a:t>
            </a:r>
            <a:r>
              <a:rPr lang="en-US" u="sng" dirty="0"/>
              <a:t>linked to its social environment    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15925" y="4633913"/>
            <a:ext cx="9164638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CeiA3 - </a:t>
            </a:r>
            <a:r>
              <a:rPr lang="en-US" dirty="0" err="1"/>
              <a:t>Agrifood</a:t>
            </a:r>
            <a:r>
              <a:rPr lang="en-US" dirty="0"/>
              <a:t> Campus of International Excellence  *      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625" y="5295900"/>
            <a:ext cx="9139238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</a:t>
            </a:r>
            <a:r>
              <a:rPr lang="en-US" dirty="0" err="1"/>
              <a:t>CeiMar</a:t>
            </a:r>
            <a:r>
              <a:rPr lang="en-US" dirty="0"/>
              <a:t> – Campus of International Excellence of the Sea *   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5925" y="3221038"/>
            <a:ext cx="9236074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Research Groups: </a:t>
            </a:r>
            <a:r>
              <a:rPr lang="en-US" dirty="0" smtClean="0"/>
              <a:t>138       </a:t>
            </a:r>
            <a:r>
              <a:rPr lang="en-US" dirty="0"/>
              <a:t>- L</a:t>
            </a:r>
            <a:r>
              <a:rPr lang="en-US" dirty="0" smtClean="0"/>
              <a:t>inked </a:t>
            </a:r>
            <a:r>
              <a:rPr lang="en-US" dirty="0"/>
              <a:t>agriculture: 54            </a:t>
            </a:r>
          </a:p>
        </p:txBody>
      </p:sp>
      <p:pic>
        <p:nvPicPr>
          <p:cNvPr id="51204" name="Picture 4" descr="http://cms.ual.es/idc/groups/public/@vic/@vinvestigacion/documents/imagen/imagenlogoceia3we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08663"/>
            <a:ext cx="192563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http://cms.ual.es/idc/groups/public/@vic/@vinvestigacion/documents/imagen/imagenlogoceimarw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5845175"/>
            <a:ext cx="18557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90525" y="797544"/>
            <a:ext cx="9261475" cy="523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-"/>
              <a:defRPr/>
            </a:pPr>
            <a:r>
              <a:rPr lang="en-US" dirty="0"/>
              <a:t> Public University - Only University in the Province of Almeria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ta 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1" y="8537"/>
            <a:ext cx="9906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35" y="5395917"/>
            <a:ext cx="2153410" cy="14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 CuadroTexto"/>
          <p:cNvSpPr txBox="1"/>
          <p:nvPr/>
        </p:nvSpPr>
        <p:spPr>
          <a:xfrm>
            <a:off x="5703" y="398953"/>
            <a:ext cx="7035530" cy="4893647"/>
          </a:xfrm>
          <a:prstGeom prst="rect">
            <a:avLst/>
          </a:prstGeom>
          <a:gradFill>
            <a:gsLst>
              <a:gs pos="0">
                <a:srgbClr val="D5DFFF">
                  <a:alpha val="71000"/>
                </a:srgbClr>
              </a:gs>
              <a:gs pos="0">
                <a:srgbClr val="CEDAFF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  <a:alpha val="81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70C0"/>
                </a:solidFill>
              </a:rPr>
              <a:t>8+1 </a:t>
            </a:r>
            <a:r>
              <a:rPr lang="es-ES" sz="3200" dirty="0" err="1">
                <a:solidFill>
                  <a:srgbClr val="0070C0"/>
                </a:solidFill>
              </a:rPr>
              <a:t>F</a:t>
            </a:r>
            <a:r>
              <a:rPr lang="es-ES" sz="3200" dirty="0" err="1" smtClean="0">
                <a:solidFill>
                  <a:srgbClr val="0070C0"/>
                </a:solidFill>
              </a:rPr>
              <a:t>aculties</a:t>
            </a:r>
            <a:r>
              <a:rPr lang="es-ES" sz="3200" dirty="0">
                <a:solidFill>
                  <a:srgbClr val="0070C0"/>
                </a:solidFill>
              </a:rPr>
              <a:t>,</a:t>
            </a:r>
            <a:r>
              <a:rPr lang="es-ES" sz="3200" dirty="0" smtClean="0">
                <a:solidFill>
                  <a:srgbClr val="0070C0"/>
                </a:solidFill>
              </a:rPr>
              <a:t> </a:t>
            </a:r>
            <a:r>
              <a:rPr lang="es-ES" sz="3200" dirty="0" err="1">
                <a:solidFill>
                  <a:srgbClr val="0070C0"/>
                </a:solidFill>
              </a:rPr>
              <a:t>C</a:t>
            </a:r>
            <a:r>
              <a:rPr lang="es-ES" sz="3200" dirty="0" err="1" smtClean="0">
                <a:solidFill>
                  <a:srgbClr val="0070C0"/>
                </a:solidFill>
              </a:rPr>
              <a:t>olleges</a:t>
            </a:r>
            <a:r>
              <a:rPr lang="es-ES" sz="3200" dirty="0" smtClean="0">
                <a:solidFill>
                  <a:srgbClr val="0070C0"/>
                </a:solidFill>
              </a:rPr>
              <a:t> and </a:t>
            </a:r>
            <a:r>
              <a:rPr lang="es-ES" sz="3200" dirty="0" err="1">
                <a:solidFill>
                  <a:srgbClr val="0070C0"/>
                </a:solidFill>
              </a:rPr>
              <a:t>S</a:t>
            </a:r>
            <a:r>
              <a:rPr lang="es-ES" sz="3200" dirty="0" err="1" smtClean="0">
                <a:solidFill>
                  <a:srgbClr val="0070C0"/>
                </a:solidFill>
              </a:rPr>
              <a:t>chools</a:t>
            </a:r>
            <a:endParaRPr lang="es-ES" sz="3200" dirty="0" smtClean="0">
              <a:solidFill>
                <a:srgbClr val="0070C0"/>
              </a:solidFill>
            </a:endParaRPr>
          </a:p>
          <a:p>
            <a:endParaRPr lang="es-ES" dirty="0" smtClean="0"/>
          </a:p>
          <a:p>
            <a:pPr marL="536575" lvl="2"/>
            <a:r>
              <a:rPr lang="en-US" dirty="0" smtClean="0"/>
              <a:t>- College </a:t>
            </a:r>
            <a:r>
              <a:rPr lang="en-US" dirty="0"/>
              <a:t>of Humanities</a:t>
            </a:r>
          </a:p>
          <a:p>
            <a:pPr marL="536575" lvl="2"/>
            <a:r>
              <a:rPr lang="en-US" dirty="0" smtClean="0"/>
              <a:t>- College </a:t>
            </a:r>
            <a:r>
              <a:rPr lang="en-US" dirty="0"/>
              <a:t>of Law</a:t>
            </a:r>
          </a:p>
          <a:p>
            <a:pPr marL="536575" lvl="2"/>
            <a:r>
              <a:rPr lang="en-US" dirty="0" smtClean="0"/>
              <a:t>- College </a:t>
            </a:r>
            <a:r>
              <a:rPr lang="en-US" dirty="0"/>
              <a:t>of </a:t>
            </a:r>
            <a:r>
              <a:rPr lang="en-US" dirty="0" smtClean="0"/>
              <a:t>Psychology</a:t>
            </a:r>
            <a:endParaRPr lang="en-US" dirty="0"/>
          </a:p>
          <a:p>
            <a:pPr marL="536575" lvl="2"/>
            <a:r>
              <a:rPr lang="en-US" dirty="0" smtClean="0"/>
              <a:t>- Economics </a:t>
            </a:r>
            <a:r>
              <a:rPr lang="en-US" dirty="0"/>
              <a:t>and Business Studies College</a:t>
            </a:r>
          </a:p>
          <a:p>
            <a:pPr marL="536575" lvl="2"/>
            <a:r>
              <a:rPr lang="en-US" dirty="0" smtClean="0"/>
              <a:t>- Education </a:t>
            </a:r>
            <a:r>
              <a:rPr lang="en-US" dirty="0"/>
              <a:t>Science College</a:t>
            </a:r>
          </a:p>
          <a:p>
            <a:pPr marL="536575" lvl="2"/>
            <a:r>
              <a:rPr lang="en-US" dirty="0" smtClean="0"/>
              <a:t>- Experimental Sciences College</a:t>
            </a:r>
            <a:endParaRPr lang="en-US" dirty="0"/>
          </a:p>
          <a:p>
            <a:pPr marL="536575" lvl="2"/>
            <a:r>
              <a:rPr lang="en-US" dirty="0" smtClean="0"/>
              <a:t>- Engineering </a:t>
            </a:r>
            <a:r>
              <a:rPr lang="en-US" dirty="0"/>
              <a:t>School</a:t>
            </a:r>
          </a:p>
          <a:p>
            <a:pPr marL="536575" lvl="2"/>
            <a:r>
              <a:rPr lang="en-US" dirty="0" smtClean="0"/>
              <a:t>- Faculty </a:t>
            </a:r>
            <a:r>
              <a:rPr lang="en-US" dirty="0"/>
              <a:t>of </a:t>
            </a:r>
            <a:r>
              <a:rPr lang="en-US" dirty="0" smtClean="0"/>
              <a:t>Health Sciences</a:t>
            </a:r>
          </a:p>
          <a:p>
            <a:pPr marL="536575" lvl="2"/>
            <a:r>
              <a:rPr lang="es-ES" dirty="0" smtClean="0"/>
              <a:t>- Social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*</a:t>
            </a:r>
            <a:endParaRPr lang="en-US" dirty="0"/>
          </a:p>
        </p:txBody>
      </p:sp>
      <p:pic>
        <p:nvPicPr>
          <p:cNvPr id="15" name="Picture 2" descr="Logo Eidu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5" r="53181" b="1418"/>
          <a:stretch/>
        </p:blipFill>
        <p:spPr bwMode="auto">
          <a:xfrm>
            <a:off x="4842890" y="4190129"/>
            <a:ext cx="5040194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37176" y="1"/>
            <a:ext cx="3368824" cy="810098"/>
          </a:xfr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algn="ctr" defTabSz="950913">
              <a:defRPr/>
            </a:pPr>
            <a:r>
              <a:rPr lang="en-US" sz="4000" i="0" dirty="0" smtClean="0">
                <a:solidFill>
                  <a:schemeClr val="tx1"/>
                </a:solidFill>
              </a:rPr>
              <a:t>Summary</a:t>
            </a:r>
            <a:endParaRPr lang="es-ES_tradnl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74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4528" y="260648"/>
            <a:ext cx="4953000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rgbClr val="FF0000"/>
                </a:solidFill>
              </a:rPr>
              <a:t>Minors?</a:t>
            </a:r>
            <a:endParaRPr lang="es-ES_tradnl" i="0" kern="0" dirty="0" smtClean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4488" y="1556891"/>
            <a:ext cx="9145016" cy="483209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do not have minors at the University of Almeria (Spain)</a:t>
            </a:r>
          </a:p>
          <a:p>
            <a:pPr marL="457200" indent="-457200">
              <a:buFontTx/>
              <a:buChar char="-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European Exchange (Erasmus):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 We sign agreements for specific specialties: </a:t>
            </a:r>
          </a:p>
          <a:p>
            <a:pPr lvl="2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&gt;Bachelor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&gt;Bachelor + Master Studies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Depending on the areas the student can select between a long list of subjects (both in English or Spanish), including some  “general subjects”.</a:t>
            </a:r>
          </a:p>
          <a:p>
            <a:pPr marL="457200" indent="-457200">
              <a:buFontTx/>
              <a:buChar char="-"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144" y="30786"/>
            <a:ext cx="7078104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chemeClr val="tx1"/>
                </a:solidFill>
              </a:rPr>
              <a:t>33 Bachelor Degrees, including:</a:t>
            </a:r>
            <a:endParaRPr lang="es-ES_tradnl" i="0" kern="0" dirty="0" smtClean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8664" y="1027785"/>
            <a:ext cx="9642961" cy="3847207"/>
          </a:xfrm>
          <a:prstGeom prst="rect">
            <a:avLst/>
          </a:prstGeom>
          <a:gradFill>
            <a:gsLst>
              <a:gs pos="0">
                <a:srgbClr val="D5DFFF">
                  <a:alpha val="71000"/>
                </a:srgbClr>
              </a:gs>
              <a:gs pos="0">
                <a:srgbClr val="CEDAFF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  <a:alpha val="81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Engineering </a:t>
            </a:r>
            <a:r>
              <a:rPr lang="en-US" sz="3200" dirty="0">
                <a:solidFill>
                  <a:srgbClr val="0070C0"/>
                </a:solidFill>
              </a:rPr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Architecture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- Degree </a:t>
            </a:r>
            <a:r>
              <a:rPr lang="en-US" dirty="0"/>
              <a:t>in Agricultural Engineering (Curriculum 2015) </a:t>
            </a:r>
          </a:p>
          <a:p>
            <a:r>
              <a:rPr lang="en-US" dirty="0" smtClean="0"/>
              <a:t>- Degree </a:t>
            </a:r>
            <a:r>
              <a:rPr lang="en-US" dirty="0"/>
              <a:t>in Computer Engineering (Curriculum 2015) </a:t>
            </a:r>
          </a:p>
          <a:p>
            <a:r>
              <a:rPr lang="en-US" dirty="0" smtClean="0"/>
              <a:t>- Degree </a:t>
            </a:r>
            <a:r>
              <a:rPr lang="en-US" dirty="0"/>
              <a:t>in Electrical Engineering (Curriculum 2014) </a:t>
            </a:r>
          </a:p>
          <a:p>
            <a:r>
              <a:rPr lang="en-US" dirty="0" smtClean="0"/>
              <a:t>- Degree in </a:t>
            </a:r>
            <a:r>
              <a:rPr lang="en-US" dirty="0"/>
              <a:t>Industrial Chemical Engineering (Curriculum 2010) </a:t>
            </a:r>
          </a:p>
          <a:p>
            <a:r>
              <a:rPr lang="en-US" dirty="0" smtClean="0"/>
              <a:t>- Degree </a:t>
            </a:r>
            <a:r>
              <a:rPr lang="en-US" dirty="0"/>
              <a:t>in Industrial Electronic Engineering (Curriculum 2010) </a:t>
            </a:r>
          </a:p>
          <a:p>
            <a:r>
              <a:rPr lang="en-US" dirty="0" smtClean="0"/>
              <a:t>- Degree </a:t>
            </a:r>
            <a:r>
              <a:rPr lang="en-US" dirty="0"/>
              <a:t>in Mechanical Engineering (Curriculum 2010)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0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10"/>
            <a:ext cx="9905999" cy="65466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38664" y="836712"/>
            <a:ext cx="7761035" cy="2554545"/>
          </a:xfrm>
          <a:prstGeom prst="rect">
            <a:avLst/>
          </a:prstGeom>
          <a:gradFill>
            <a:gsLst>
              <a:gs pos="0">
                <a:srgbClr val="D5DFFF">
                  <a:alpha val="71000"/>
                </a:srgbClr>
              </a:gs>
              <a:gs pos="0">
                <a:srgbClr val="CEDAFF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  <a:alpha val="81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Science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- Degree </a:t>
            </a:r>
            <a:r>
              <a:rPr lang="en-US" dirty="0"/>
              <a:t>in Biotechnology (Curriculum 2015) </a:t>
            </a:r>
          </a:p>
          <a:p>
            <a:r>
              <a:rPr lang="en-US" dirty="0" smtClean="0"/>
              <a:t>- Degree </a:t>
            </a:r>
            <a:r>
              <a:rPr lang="en-US" dirty="0"/>
              <a:t>in Chemistry (Curriculum 2009) </a:t>
            </a:r>
          </a:p>
          <a:p>
            <a:r>
              <a:rPr lang="en-US" dirty="0" smtClean="0"/>
              <a:t>- Degree </a:t>
            </a:r>
            <a:r>
              <a:rPr lang="en-US" dirty="0"/>
              <a:t>in Environment Studies (Curriculum 2009) </a:t>
            </a:r>
          </a:p>
          <a:p>
            <a:r>
              <a:rPr lang="en-US" dirty="0" smtClean="0"/>
              <a:t>- Degree </a:t>
            </a:r>
            <a:r>
              <a:rPr lang="en-US" dirty="0"/>
              <a:t>in Mathematics (Curriculum 2010)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52600" y="3543657"/>
            <a:ext cx="7134774" cy="2554545"/>
          </a:xfrm>
          <a:prstGeom prst="rect">
            <a:avLst/>
          </a:prstGeom>
          <a:gradFill>
            <a:gsLst>
              <a:gs pos="0">
                <a:srgbClr val="D5DFFF">
                  <a:alpha val="71000"/>
                </a:srgbClr>
              </a:gs>
              <a:gs pos="0">
                <a:srgbClr val="CEDAFF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  <a:alpha val="81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Health </a:t>
            </a:r>
            <a:r>
              <a:rPr lang="en-US" sz="3200" dirty="0" smtClean="0">
                <a:solidFill>
                  <a:srgbClr val="0070C0"/>
                </a:solidFill>
              </a:rPr>
              <a:t>Science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dirty="0" smtClean="0"/>
              <a:t>- Degree </a:t>
            </a:r>
            <a:r>
              <a:rPr lang="en-US" dirty="0"/>
              <a:t>in Nursing Science (Curriculum 2009) </a:t>
            </a:r>
          </a:p>
          <a:p>
            <a:r>
              <a:rPr lang="en-US" dirty="0" smtClean="0"/>
              <a:t>- Degree </a:t>
            </a:r>
            <a:r>
              <a:rPr lang="en-US" dirty="0"/>
              <a:t>in Physiotherapy (Curriculum 2009)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Degree </a:t>
            </a:r>
            <a:r>
              <a:rPr lang="en-US" dirty="0"/>
              <a:t>in Psychology (Curriculum 2010) </a:t>
            </a:r>
            <a:endParaRPr lang="en-US" dirty="0" smtClean="0"/>
          </a:p>
          <a:p>
            <a:pPr marL="457200" indent="-457200">
              <a:buFontTx/>
              <a:buChar char="-"/>
            </a:pPr>
            <a:r>
              <a:rPr lang="en-US" dirty="0" smtClean="0"/>
              <a:t>Degree in Medicine (Curriculum 2022)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53000" y="0"/>
            <a:ext cx="4953000" cy="1006475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chemeClr val="tx1"/>
                </a:solidFill>
              </a:rPr>
              <a:t>Bachelor Degrees</a:t>
            </a:r>
            <a:endParaRPr lang="es-ES_tradnl" i="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" y="-135966"/>
            <a:ext cx="9905999" cy="654665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8504" y="1"/>
            <a:ext cx="9113848" cy="836712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algn="ctr" defTabSz="950913">
              <a:defRPr/>
            </a:pPr>
            <a:r>
              <a:rPr lang="en-US" sz="4000" i="0" kern="0" dirty="0" smtClean="0">
                <a:solidFill>
                  <a:schemeClr val="tx1"/>
                </a:solidFill>
              </a:rPr>
              <a:t>Some English Courses – Bachelor Degrees</a:t>
            </a:r>
            <a:endParaRPr lang="es-ES_tradnl" i="0" kern="0" dirty="0" smtClean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408166"/>
            <a:ext cx="9561468" cy="46131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6536" y="884946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 of Engineering - Course 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lan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250" tIns="47625" rIns="95250" bIns="47625" numCol="1" anchor="t" anchorCtr="0" compatLnSpc="1">
        <a:prstTxWarp prst="textNoShape">
          <a:avLst/>
        </a:prstTxWarp>
      </a:bodyPr>
      <a:lstStyle>
        <a:defPPr marL="357188" marR="0" indent="-357188" algn="ctr" defTabSz="95091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Monotype Sorts" charset="2"/>
          <a:buNone/>
          <a:tabLst/>
          <a:defRPr kumimoji="0" lang="es-ES_tradnl" sz="28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250" tIns="47625" rIns="95250" bIns="47625" numCol="1" anchor="t" anchorCtr="0" compatLnSpc="1">
        <a:prstTxWarp prst="textNoShape">
          <a:avLst/>
        </a:prstTxWarp>
      </a:bodyPr>
      <a:lstStyle>
        <a:defPPr marL="357188" marR="0" indent="-357188" algn="ctr" defTabSz="95091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Monotype Sorts" charset="2"/>
          <a:buNone/>
          <a:tabLst/>
          <a:defRPr kumimoji="0" lang="es-ES_tradnl" sz="28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d:\orden\clases\prog-i\plant.ppt</Template>
  <TotalTime>48</TotalTime>
  <Pages>2</Pages>
  <Words>925</Words>
  <Application>Microsoft Office PowerPoint</Application>
  <PresentationFormat>A4 (210 x 297 mm)</PresentationFormat>
  <Paragraphs>176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Monotype Sorts</vt:lpstr>
      <vt:lpstr>Arial</vt:lpstr>
      <vt:lpstr>Book Antiqua</vt:lpstr>
      <vt:lpstr>Cambria Math</vt:lpstr>
      <vt:lpstr>Times New Roman</vt:lpstr>
      <vt:lpstr>Wingdings</vt:lpstr>
      <vt:lpstr>plant</vt:lpstr>
      <vt:lpstr>University of Almeria  - Spain -. </vt:lpstr>
      <vt:lpstr>University of Almeria (Spain)</vt:lpstr>
      <vt:lpstr>Presentación de PowerPoint</vt:lpstr>
      <vt:lpstr>Summary</vt:lpstr>
      <vt:lpstr>Summary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Masters</vt:lpstr>
      <vt:lpstr>Masters</vt:lpstr>
      <vt:lpstr>40 Masters, Technology/Business</vt:lpstr>
      <vt:lpstr>Languagess</vt:lpstr>
      <vt:lpstr>Presentación de PowerPoint</vt:lpstr>
      <vt:lpstr>Presentación de PowerPoint</vt:lpstr>
      <vt:lpstr>Presentación de PowerPoint</vt:lpstr>
      <vt:lpstr>Presentación de PowerPoint</vt:lpstr>
      <vt:lpstr>University of Almeria (Spain) - Images</vt:lpstr>
      <vt:lpstr>Living Almeria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programación. Presentación.</dc:title>
  <dc:subject>0 - Presentación de la asignatura</dc:subject>
  <dc:creator>F. Bienvenido</dc:creator>
  <dc:description>Curso 1999/2000_x000d_
Transparencias de presentación</dc:description>
  <cp:lastModifiedBy>Fernando</cp:lastModifiedBy>
  <cp:revision>590</cp:revision>
  <cp:lastPrinted>2017-11-23T17:21:02Z</cp:lastPrinted>
  <dcterms:created xsi:type="dcterms:W3CDTF">1999-10-04T09:26:36Z</dcterms:created>
  <dcterms:modified xsi:type="dcterms:W3CDTF">2022-11-23T14:56:43Z</dcterms:modified>
  <cp:contentStatus/>
</cp:coreProperties>
</file>